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59" r:id="rId5"/>
    <p:sldId id="260" r:id="rId6"/>
    <p:sldId id="264"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6" d="100"/>
          <a:sy n="76" d="100"/>
        </p:scale>
        <p:origin x="869"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39494-F549-B5D5-D4FE-EC90CA61E9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4CAC97-2F61-5367-E1B1-52992867DC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0F983D-909F-EDB5-53F1-A5122BC55319}"/>
              </a:ext>
            </a:extLst>
          </p:cNvPr>
          <p:cNvSpPr>
            <a:spLocks noGrp="1"/>
          </p:cNvSpPr>
          <p:nvPr>
            <p:ph type="dt" sz="half" idx="10"/>
          </p:nvPr>
        </p:nvSpPr>
        <p:spPr/>
        <p:txBody>
          <a:bodyPr/>
          <a:lstStyle/>
          <a:p>
            <a:fld id="{0C73B28B-0A12-4313-A87E-74BDA0513848}" type="datetimeFigureOut">
              <a:rPr lang="en-US" smtClean="0"/>
              <a:t>1/31/2025</a:t>
            </a:fld>
            <a:endParaRPr lang="en-US"/>
          </a:p>
        </p:txBody>
      </p:sp>
      <p:sp>
        <p:nvSpPr>
          <p:cNvPr id="5" name="Footer Placeholder 4">
            <a:extLst>
              <a:ext uri="{FF2B5EF4-FFF2-40B4-BE49-F238E27FC236}">
                <a16:creationId xmlns:a16="http://schemas.microsoft.com/office/drawing/2014/main" id="{3836D572-74A1-721D-8EC6-0BD51D39E8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460B8A-59D8-8F75-E8BA-F99C338F038A}"/>
              </a:ext>
            </a:extLst>
          </p:cNvPr>
          <p:cNvSpPr>
            <a:spLocks noGrp="1"/>
          </p:cNvSpPr>
          <p:nvPr>
            <p:ph type="sldNum" sz="quarter" idx="12"/>
          </p:nvPr>
        </p:nvSpPr>
        <p:spPr/>
        <p:txBody>
          <a:bodyPr/>
          <a:lstStyle/>
          <a:p>
            <a:fld id="{F016DC32-AF2E-465A-82FF-F24F5A615F66}" type="slidenum">
              <a:rPr lang="en-US" smtClean="0"/>
              <a:t>‹#›</a:t>
            </a:fld>
            <a:endParaRPr lang="en-US"/>
          </a:p>
        </p:txBody>
      </p:sp>
    </p:spTree>
    <p:extLst>
      <p:ext uri="{BB962C8B-B14F-4D97-AF65-F5344CB8AC3E}">
        <p14:creationId xmlns:p14="http://schemas.microsoft.com/office/powerpoint/2010/main" val="2663955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F2752-2124-C6B3-BCC5-01C675F7959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9441FD-A22F-5016-C365-EE089D1046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D9BA89-5047-C8F9-A2E4-E039450E6B15}"/>
              </a:ext>
            </a:extLst>
          </p:cNvPr>
          <p:cNvSpPr>
            <a:spLocks noGrp="1"/>
          </p:cNvSpPr>
          <p:nvPr>
            <p:ph type="dt" sz="half" idx="10"/>
          </p:nvPr>
        </p:nvSpPr>
        <p:spPr/>
        <p:txBody>
          <a:bodyPr/>
          <a:lstStyle/>
          <a:p>
            <a:fld id="{0C73B28B-0A12-4313-A87E-74BDA0513848}" type="datetimeFigureOut">
              <a:rPr lang="en-US" smtClean="0"/>
              <a:t>1/31/2025</a:t>
            </a:fld>
            <a:endParaRPr lang="en-US"/>
          </a:p>
        </p:txBody>
      </p:sp>
      <p:sp>
        <p:nvSpPr>
          <p:cNvPr id="5" name="Footer Placeholder 4">
            <a:extLst>
              <a:ext uri="{FF2B5EF4-FFF2-40B4-BE49-F238E27FC236}">
                <a16:creationId xmlns:a16="http://schemas.microsoft.com/office/drawing/2014/main" id="{DD8BB591-2111-172E-8512-F1C7DDF60E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8A20CB-D395-4BCA-ED7E-3A556BA70F20}"/>
              </a:ext>
            </a:extLst>
          </p:cNvPr>
          <p:cNvSpPr>
            <a:spLocks noGrp="1"/>
          </p:cNvSpPr>
          <p:nvPr>
            <p:ph type="sldNum" sz="quarter" idx="12"/>
          </p:nvPr>
        </p:nvSpPr>
        <p:spPr/>
        <p:txBody>
          <a:bodyPr/>
          <a:lstStyle/>
          <a:p>
            <a:fld id="{F016DC32-AF2E-465A-82FF-F24F5A615F66}" type="slidenum">
              <a:rPr lang="en-US" smtClean="0"/>
              <a:t>‹#›</a:t>
            </a:fld>
            <a:endParaRPr lang="en-US"/>
          </a:p>
        </p:txBody>
      </p:sp>
    </p:spTree>
    <p:extLst>
      <p:ext uri="{BB962C8B-B14F-4D97-AF65-F5344CB8AC3E}">
        <p14:creationId xmlns:p14="http://schemas.microsoft.com/office/powerpoint/2010/main" val="3565273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64E667-5D07-26F1-D839-8D91618EA4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64CE5C-756D-0C74-0015-2EE6B73CBE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D521E8-3250-7053-C350-E55EDA286045}"/>
              </a:ext>
            </a:extLst>
          </p:cNvPr>
          <p:cNvSpPr>
            <a:spLocks noGrp="1"/>
          </p:cNvSpPr>
          <p:nvPr>
            <p:ph type="dt" sz="half" idx="10"/>
          </p:nvPr>
        </p:nvSpPr>
        <p:spPr/>
        <p:txBody>
          <a:bodyPr/>
          <a:lstStyle/>
          <a:p>
            <a:fld id="{0C73B28B-0A12-4313-A87E-74BDA0513848}" type="datetimeFigureOut">
              <a:rPr lang="en-US" smtClean="0"/>
              <a:t>1/31/2025</a:t>
            </a:fld>
            <a:endParaRPr lang="en-US"/>
          </a:p>
        </p:txBody>
      </p:sp>
      <p:sp>
        <p:nvSpPr>
          <p:cNvPr id="5" name="Footer Placeholder 4">
            <a:extLst>
              <a:ext uri="{FF2B5EF4-FFF2-40B4-BE49-F238E27FC236}">
                <a16:creationId xmlns:a16="http://schemas.microsoft.com/office/drawing/2014/main" id="{8F806104-16E3-7F63-F7AE-779D3CD8F4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FAB086-92D2-A84A-2DFC-11516EB2036D}"/>
              </a:ext>
            </a:extLst>
          </p:cNvPr>
          <p:cNvSpPr>
            <a:spLocks noGrp="1"/>
          </p:cNvSpPr>
          <p:nvPr>
            <p:ph type="sldNum" sz="quarter" idx="12"/>
          </p:nvPr>
        </p:nvSpPr>
        <p:spPr/>
        <p:txBody>
          <a:bodyPr/>
          <a:lstStyle/>
          <a:p>
            <a:fld id="{F016DC32-AF2E-465A-82FF-F24F5A615F66}" type="slidenum">
              <a:rPr lang="en-US" smtClean="0"/>
              <a:t>‹#›</a:t>
            </a:fld>
            <a:endParaRPr lang="en-US"/>
          </a:p>
        </p:txBody>
      </p:sp>
    </p:spTree>
    <p:extLst>
      <p:ext uri="{BB962C8B-B14F-4D97-AF65-F5344CB8AC3E}">
        <p14:creationId xmlns:p14="http://schemas.microsoft.com/office/powerpoint/2010/main" val="3673266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D737D-8B53-A74A-AB34-E083079FC1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4E28D3-AB32-8BF9-6231-A8439E8492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90D681-4F6F-1A83-6567-F1C9C1748A8D}"/>
              </a:ext>
            </a:extLst>
          </p:cNvPr>
          <p:cNvSpPr>
            <a:spLocks noGrp="1"/>
          </p:cNvSpPr>
          <p:nvPr>
            <p:ph type="dt" sz="half" idx="10"/>
          </p:nvPr>
        </p:nvSpPr>
        <p:spPr/>
        <p:txBody>
          <a:bodyPr/>
          <a:lstStyle/>
          <a:p>
            <a:fld id="{0C73B28B-0A12-4313-A87E-74BDA0513848}" type="datetimeFigureOut">
              <a:rPr lang="en-US" smtClean="0"/>
              <a:t>1/31/2025</a:t>
            </a:fld>
            <a:endParaRPr lang="en-US"/>
          </a:p>
        </p:txBody>
      </p:sp>
      <p:sp>
        <p:nvSpPr>
          <p:cNvPr id="5" name="Footer Placeholder 4">
            <a:extLst>
              <a:ext uri="{FF2B5EF4-FFF2-40B4-BE49-F238E27FC236}">
                <a16:creationId xmlns:a16="http://schemas.microsoft.com/office/drawing/2014/main" id="{29C005D6-D4E1-E0FD-DB1B-C065A88EBB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64C36A-9F00-8B35-4BB0-3B115806803C}"/>
              </a:ext>
            </a:extLst>
          </p:cNvPr>
          <p:cNvSpPr>
            <a:spLocks noGrp="1"/>
          </p:cNvSpPr>
          <p:nvPr>
            <p:ph type="sldNum" sz="quarter" idx="12"/>
          </p:nvPr>
        </p:nvSpPr>
        <p:spPr/>
        <p:txBody>
          <a:bodyPr/>
          <a:lstStyle/>
          <a:p>
            <a:fld id="{F016DC32-AF2E-465A-82FF-F24F5A615F66}" type="slidenum">
              <a:rPr lang="en-US" smtClean="0"/>
              <a:t>‹#›</a:t>
            </a:fld>
            <a:endParaRPr lang="en-US"/>
          </a:p>
        </p:txBody>
      </p:sp>
    </p:spTree>
    <p:extLst>
      <p:ext uri="{BB962C8B-B14F-4D97-AF65-F5344CB8AC3E}">
        <p14:creationId xmlns:p14="http://schemas.microsoft.com/office/powerpoint/2010/main" val="4077215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631A0-DBDB-F9C8-0EFD-D7C66004A4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0ECDD8-AC65-AADF-45D0-C7BC751AD4E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777FEA-B976-F851-DB94-DD79FAC8963C}"/>
              </a:ext>
            </a:extLst>
          </p:cNvPr>
          <p:cNvSpPr>
            <a:spLocks noGrp="1"/>
          </p:cNvSpPr>
          <p:nvPr>
            <p:ph type="dt" sz="half" idx="10"/>
          </p:nvPr>
        </p:nvSpPr>
        <p:spPr/>
        <p:txBody>
          <a:bodyPr/>
          <a:lstStyle/>
          <a:p>
            <a:fld id="{0C73B28B-0A12-4313-A87E-74BDA0513848}" type="datetimeFigureOut">
              <a:rPr lang="en-US" smtClean="0"/>
              <a:t>1/31/2025</a:t>
            </a:fld>
            <a:endParaRPr lang="en-US"/>
          </a:p>
        </p:txBody>
      </p:sp>
      <p:sp>
        <p:nvSpPr>
          <p:cNvPr id="5" name="Footer Placeholder 4">
            <a:extLst>
              <a:ext uri="{FF2B5EF4-FFF2-40B4-BE49-F238E27FC236}">
                <a16:creationId xmlns:a16="http://schemas.microsoft.com/office/drawing/2014/main" id="{C3BF95AA-BD15-C0DE-45A8-C29ABEB73F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981B12-5A25-1D39-835E-27145C5B9152}"/>
              </a:ext>
            </a:extLst>
          </p:cNvPr>
          <p:cNvSpPr>
            <a:spLocks noGrp="1"/>
          </p:cNvSpPr>
          <p:nvPr>
            <p:ph type="sldNum" sz="quarter" idx="12"/>
          </p:nvPr>
        </p:nvSpPr>
        <p:spPr/>
        <p:txBody>
          <a:bodyPr/>
          <a:lstStyle/>
          <a:p>
            <a:fld id="{F016DC32-AF2E-465A-82FF-F24F5A615F66}" type="slidenum">
              <a:rPr lang="en-US" smtClean="0"/>
              <a:t>‹#›</a:t>
            </a:fld>
            <a:endParaRPr lang="en-US"/>
          </a:p>
        </p:txBody>
      </p:sp>
    </p:spTree>
    <p:extLst>
      <p:ext uri="{BB962C8B-B14F-4D97-AF65-F5344CB8AC3E}">
        <p14:creationId xmlns:p14="http://schemas.microsoft.com/office/powerpoint/2010/main" val="3158965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44103-7A88-840B-9BA5-2D42F9B58F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1E20BC-2871-4837-569A-97042CF083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4D2485-7C4D-B72E-8B06-91199F5A57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57BC56-D881-1B15-32BA-DF218B8BDD82}"/>
              </a:ext>
            </a:extLst>
          </p:cNvPr>
          <p:cNvSpPr>
            <a:spLocks noGrp="1"/>
          </p:cNvSpPr>
          <p:nvPr>
            <p:ph type="dt" sz="half" idx="10"/>
          </p:nvPr>
        </p:nvSpPr>
        <p:spPr/>
        <p:txBody>
          <a:bodyPr/>
          <a:lstStyle/>
          <a:p>
            <a:fld id="{0C73B28B-0A12-4313-A87E-74BDA0513848}" type="datetimeFigureOut">
              <a:rPr lang="en-US" smtClean="0"/>
              <a:t>1/31/2025</a:t>
            </a:fld>
            <a:endParaRPr lang="en-US"/>
          </a:p>
        </p:txBody>
      </p:sp>
      <p:sp>
        <p:nvSpPr>
          <p:cNvPr id="6" name="Footer Placeholder 5">
            <a:extLst>
              <a:ext uri="{FF2B5EF4-FFF2-40B4-BE49-F238E27FC236}">
                <a16:creationId xmlns:a16="http://schemas.microsoft.com/office/drawing/2014/main" id="{6C533974-108B-81D5-1829-327ECA8366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71868B-097F-FD50-ABED-449F17214E55}"/>
              </a:ext>
            </a:extLst>
          </p:cNvPr>
          <p:cNvSpPr>
            <a:spLocks noGrp="1"/>
          </p:cNvSpPr>
          <p:nvPr>
            <p:ph type="sldNum" sz="quarter" idx="12"/>
          </p:nvPr>
        </p:nvSpPr>
        <p:spPr/>
        <p:txBody>
          <a:bodyPr/>
          <a:lstStyle/>
          <a:p>
            <a:fld id="{F016DC32-AF2E-465A-82FF-F24F5A615F66}" type="slidenum">
              <a:rPr lang="en-US" smtClean="0"/>
              <a:t>‹#›</a:t>
            </a:fld>
            <a:endParaRPr lang="en-US"/>
          </a:p>
        </p:txBody>
      </p:sp>
    </p:spTree>
    <p:extLst>
      <p:ext uri="{BB962C8B-B14F-4D97-AF65-F5344CB8AC3E}">
        <p14:creationId xmlns:p14="http://schemas.microsoft.com/office/powerpoint/2010/main" val="1247850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F02A7-8F10-234B-1540-1826F87444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D7C5B9-503E-A03D-4A79-B3D625A02F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2617AB-7C48-1C1C-7794-5C8AB67731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911971-27C4-210C-FAD7-88BF2D86E9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A50AF3-01F8-05BD-3653-910881A018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AAB1F5-460F-102D-45AC-8EB511F50AEA}"/>
              </a:ext>
            </a:extLst>
          </p:cNvPr>
          <p:cNvSpPr>
            <a:spLocks noGrp="1"/>
          </p:cNvSpPr>
          <p:nvPr>
            <p:ph type="dt" sz="half" idx="10"/>
          </p:nvPr>
        </p:nvSpPr>
        <p:spPr/>
        <p:txBody>
          <a:bodyPr/>
          <a:lstStyle/>
          <a:p>
            <a:fld id="{0C73B28B-0A12-4313-A87E-74BDA0513848}" type="datetimeFigureOut">
              <a:rPr lang="en-US" smtClean="0"/>
              <a:t>1/31/2025</a:t>
            </a:fld>
            <a:endParaRPr lang="en-US"/>
          </a:p>
        </p:txBody>
      </p:sp>
      <p:sp>
        <p:nvSpPr>
          <p:cNvPr id="8" name="Footer Placeholder 7">
            <a:extLst>
              <a:ext uri="{FF2B5EF4-FFF2-40B4-BE49-F238E27FC236}">
                <a16:creationId xmlns:a16="http://schemas.microsoft.com/office/drawing/2014/main" id="{CADBF551-675E-99AA-BE06-613D9A70F6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20BE5-6D73-8DC8-7135-3F4FA16C4739}"/>
              </a:ext>
            </a:extLst>
          </p:cNvPr>
          <p:cNvSpPr>
            <a:spLocks noGrp="1"/>
          </p:cNvSpPr>
          <p:nvPr>
            <p:ph type="sldNum" sz="quarter" idx="12"/>
          </p:nvPr>
        </p:nvSpPr>
        <p:spPr/>
        <p:txBody>
          <a:bodyPr/>
          <a:lstStyle/>
          <a:p>
            <a:fld id="{F016DC32-AF2E-465A-82FF-F24F5A615F66}" type="slidenum">
              <a:rPr lang="en-US" smtClean="0"/>
              <a:t>‹#›</a:t>
            </a:fld>
            <a:endParaRPr lang="en-US"/>
          </a:p>
        </p:txBody>
      </p:sp>
    </p:spTree>
    <p:extLst>
      <p:ext uri="{BB962C8B-B14F-4D97-AF65-F5344CB8AC3E}">
        <p14:creationId xmlns:p14="http://schemas.microsoft.com/office/powerpoint/2010/main" val="1683137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32E98-769A-7033-8E12-15B1ABEB6A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D4C78D-E934-561C-9B06-29053922D9FA}"/>
              </a:ext>
            </a:extLst>
          </p:cNvPr>
          <p:cNvSpPr>
            <a:spLocks noGrp="1"/>
          </p:cNvSpPr>
          <p:nvPr>
            <p:ph type="dt" sz="half" idx="10"/>
          </p:nvPr>
        </p:nvSpPr>
        <p:spPr/>
        <p:txBody>
          <a:bodyPr/>
          <a:lstStyle/>
          <a:p>
            <a:fld id="{0C73B28B-0A12-4313-A87E-74BDA0513848}" type="datetimeFigureOut">
              <a:rPr lang="en-US" smtClean="0"/>
              <a:t>1/31/2025</a:t>
            </a:fld>
            <a:endParaRPr lang="en-US"/>
          </a:p>
        </p:txBody>
      </p:sp>
      <p:sp>
        <p:nvSpPr>
          <p:cNvPr id="4" name="Footer Placeholder 3">
            <a:extLst>
              <a:ext uri="{FF2B5EF4-FFF2-40B4-BE49-F238E27FC236}">
                <a16:creationId xmlns:a16="http://schemas.microsoft.com/office/drawing/2014/main" id="{3262070F-CF20-9F85-47B9-DA155767D0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B064F27-05C3-0152-0FD5-5239A68C5E6C}"/>
              </a:ext>
            </a:extLst>
          </p:cNvPr>
          <p:cNvSpPr>
            <a:spLocks noGrp="1"/>
          </p:cNvSpPr>
          <p:nvPr>
            <p:ph type="sldNum" sz="quarter" idx="12"/>
          </p:nvPr>
        </p:nvSpPr>
        <p:spPr/>
        <p:txBody>
          <a:bodyPr/>
          <a:lstStyle/>
          <a:p>
            <a:fld id="{F016DC32-AF2E-465A-82FF-F24F5A615F66}" type="slidenum">
              <a:rPr lang="en-US" smtClean="0"/>
              <a:t>‹#›</a:t>
            </a:fld>
            <a:endParaRPr lang="en-US"/>
          </a:p>
        </p:txBody>
      </p:sp>
    </p:spTree>
    <p:extLst>
      <p:ext uri="{BB962C8B-B14F-4D97-AF65-F5344CB8AC3E}">
        <p14:creationId xmlns:p14="http://schemas.microsoft.com/office/powerpoint/2010/main" val="3467029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F60682-5D44-A7FA-1E13-7E7F29B6BF1F}"/>
              </a:ext>
            </a:extLst>
          </p:cNvPr>
          <p:cNvSpPr>
            <a:spLocks noGrp="1"/>
          </p:cNvSpPr>
          <p:nvPr>
            <p:ph type="dt" sz="half" idx="10"/>
          </p:nvPr>
        </p:nvSpPr>
        <p:spPr/>
        <p:txBody>
          <a:bodyPr/>
          <a:lstStyle/>
          <a:p>
            <a:fld id="{0C73B28B-0A12-4313-A87E-74BDA0513848}" type="datetimeFigureOut">
              <a:rPr lang="en-US" smtClean="0"/>
              <a:t>1/31/2025</a:t>
            </a:fld>
            <a:endParaRPr lang="en-US"/>
          </a:p>
        </p:txBody>
      </p:sp>
      <p:sp>
        <p:nvSpPr>
          <p:cNvPr id="3" name="Footer Placeholder 2">
            <a:extLst>
              <a:ext uri="{FF2B5EF4-FFF2-40B4-BE49-F238E27FC236}">
                <a16:creationId xmlns:a16="http://schemas.microsoft.com/office/drawing/2014/main" id="{3C007E4F-C19B-FCE6-0FDA-90644F1411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48BF02-57E6-44BF-7A87-5B146FFFD21D}"/>
              </a:ext>
            </a:extLst>
          </p:cNvPr>
          <p:cNvSpPr>
            <a:spLocks noGrp="1"/>
          </p:cNvSpPr>
          <p:nvPr>
            <p:ph type="sldNum" sz="quarter" idx="12"/>
          </p:nvPr>
        </p:nvSpPr>
        <p:spPr/>
        <p:txBody>
          <a:bodyPr/>
          <a:lstStyle/>
          <a:p>
            <a:fld id="{F016DC32-AF2E-465A-82FF-F24F5A615F66}" type="slidenum">
              <a:rPr lang="en-US" smtClean="0"/>
              <a:t>‹#›</a:t>
            </a:fld>
            <a:endParaRPr lang="en-US"/>
          </a:p>
        </p:txBody>
      </p:sp>
    </p:spTree>
    <p:extLst>
      <p:ext uri="{BB962C8B-B14F-4D97-AF65-F5344CB8AC3E}">
        <p14:creationId xmlns:p14="http://schemas.microsoft.com/office/powerpoint/2010/main" val="16166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89D7E-62A4-DB0E-D85D-501A90F9D6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B7B6F9-D090-2A14-27A5-DC8DBF9C04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1BAEB8-F5E7-8DA4-EAC7-F17A75DE0A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763CD0-40AA-EBFA-D3A3-0DAFF851239A}"/>
              </a:ext>
            </a:extLst>
          </p:cNvPr>
          <p:cNvSpPr>
            <a:spLocks noGrp="1"/>
          </p:cNvSpPr>
          <p:nvPr>
            <p:ph type="dt" sz="half" idx="10"/>
          </p:nvPr>
        </p:nvSpPr>
        <p:spPr/>
        <p:txBody>
          <a:bodyPr/>
          <a:lstStyle/>
          <a:p>
            <a:fld id="{0C73B28B-0A12-4313-A87E-74BDA0513848}" type="datetimeFigureOut">
              <a:rPr lang="en-US" smtClean="0"/>
              <a:t>1/31/2025</a:t>
            </a:fld>
            <a:endParaRPr lang="en-US"/>
          </a:p>
        </p:txBody>
      </p:sp>
      <p:sp>
        <p:nvSpPr>
          <p:cNvPr id="6" name="Footer Placeholder 5">
            <a:extLst>
              <a:ext uri="{FF2B5EF4-FFF2-40B4-BE49-F238E27FC236}">
                <a16:creationId xmlns:a16="http://schemas.microsoft.com/office/drawing/2014/main" id="{8AE1F4F0-53F4-A5BE-CF48-A75D5C66D4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5B0E16-61CC-3D2E-D4E0-9E5CAB65C208}"/>
              </a:ext>
            </a:extLst>
          </p:cNvPr>
          <p:cNvSpPr>
            <a:spLocks noGrp="1"/>
          </p:cNvSpPr>
          <p:nvPr>
            <p:ph type="sldNum" sz="quarter" idx="12"/>
          </p:nvPr>
        </p:nvSpPr>
        <p:spPr/>
        <p:txBody>
          <a:bodyPr/>
          <a:lstStyle/>
          <a:p>
            <a:fld id="{F016DC32-AF2E-465A-82FF-F24F5A615F66}" type="slidenum">
              <a:rPr lang="en-US" smtClean="0"/>
              <a:t>‹#›</a:t>
            </a:fld>
            <a:endParaRPr lang="en-US"/>
          </a:p>
        </p:txBody>
      </p:sp>
    </p:spTree>
    <p:extLst>
      <p:ext uri="{BB962C8B-B14F-4D97-AF65-F5344CB8AC3E}">
        <p14:creationId xmlns:p14="http://schemas.microsoft.com/office/powerpoint/2010/main" val="397654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3EC05-4DB7-D058-6215-7E93A47497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73712AB-04E7-7322-C55F-E5B5CDC7BD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7DF49F-EF94-D40F-FE76-8C09249634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A23530-D83E-C11A-8CE9-8198DF92BFEE}"/>
              </a:ext>
            </a:extLst>
          </p:cNvPr>
          <p:cNvSpPr>
            <a:spLocks noGrp="1"/>
          </p:cNvSpPr>
          <p:nvPr>
            <p:ph type="dt" sz="half" idx="10"/>
          </p:nvPr>
        </p:nvSpPr>
        <p:spPr/>
        <p:txBody>
          <a:bodyPr/>
          <a:lstStyle/>
          <a:p>
            <a:fld id="{0C73B28B-0A12-4313-A87E-74BDA0513848}" type="datetimeFigureOut">
              <a:rPr lang="en-US" smtClean="0"/>
              <a:t>1/31/2025</a:t>
            </a:fld>
            <a:endParaRPr lang="en-US"/>
          </a:p>
        </p:txBody>
      </p:sp>
      <p:sp>
        <p:nvSpPr>
          <p:cNvPr id="6" name="Footer Placeholder 5">
            <a:extLst>
              <a:ext uri="{FF2B5EF4-FFF2-40B4-BE49-F238E27FC236}">
                <a16:creationId xmlns:a16="http://schemas.microsoft.com/office/drawing/2014/main" id="{672E29D0-6955-578C-CD6D-2D7339E24F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1AE4AD-13F3-0300-D34A-46F4A017738F}"/>
              </a:ext>
            </a:extLst>
          </p:cNvPr>
          <p:cNvSpPr>
            <a:spLocks noGrp="1"/>
          </p:cNvSpPr>
          <p:nvPr>
            <p:ph type="sldNum" sz="quarter" idx="12"/>
          </p:nvPr>
        </p:nvSpPr>
        <p:spPr/>
        <p:txBody>
          <a:bodyPr/>
          <a:lstStyle/>
          <a:p>
            <a:fld id="{F016DC32-AF2E-465A-82FF-F24F5A615F66}" type="slidenum">
              <a:rPr lang="en-US" smtClean="0"/>
              <a:t>‹#›</a:t>
            </a:fld>
            <a:endParaRPr lang="en-US"/>
          </a:p>
        </p:txBody>
      </p:sp>
    </p:spTree>
    <p:extLst>
      <p:ext uri="{BB962C8B-B14F-4D97-AF65-F5344CB8AC3E}">
        <p14:creationId xmlns:p14="http://schemas.microsoft.com/office/powerpoint/2010/main" val="301736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8AF490-0272-5B66-7BA3-6352CC3C8E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6CA0DB-26B2-C39E-B2C5-ADD3EA82A4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30100A-C357-3909-48EA-5D21857C5F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C73B28B-0A12-4313-A87E-74BDA0513848}" type="datetimeFigureOut">
              <a:rPr lang="en-US" smtClean="0"/>
              <a:t>1/31/2025</a:t>
            </a:fld>
            <a:endParaRPr lang="en-US"/>
          </a:p>
        </p:txBody>
      </p:sp>
      <p:sp>
        <p:nvSpPr>
          <p:cNvPr id="5" name="Footer Placeholder 4">
            <a:extLst>
              <a:ext uri="{FF2B5EF4-FFF2-40B4-BE49-F238E27FC236}">
                <a16:creationId xmlns:a16="http://schemas.microsoft.com/office/drawing/2014/main" id="{620E3E17-F361-E599-D18C-B0EA28EA0C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FD8D3E3-2F00-155C-D0A2-F7301F487C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016DC32-AF2E-465A-82FF-F24F5A615F66}" type="slidenum">
              <a:rPr lang="en-US" smtClean="0"/>
              <a:t>‹#›</a:t>
            </a:fld>
            <a:endParaRPr lang="en-US"/>
          </a:p>
        </p:txBody>
      </p:sp>
    </p:spTree>
    <p:extLst>
      <p:ext uri="{BB962C8B-B14F-4D97-AF65-F5344CB8AC3E}">
        <p14:creationId xmlns:p14="http://schemas.microsoft.com/office/powerpoint/2010/main" val="2864440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washington.edu/research/" TargetMode="External"/><Relationship Id="rId2" Type="http://schemas.openxmlformats.org/officeDocument/2006/relationships/hyperlink" Target="https://www.tacoma.uw.edu/or" TargetMode="External"/><Relationship Id="rId1" Type="http://schemas.openxmlformats.org/officeDocument/2006/relationships/slideLayout" Target="../slideLayouts/slideLayout7.xml"/><Relationship Id="rId6" Type="http://schemas.openxmlformats.org/officeDocument/2006/relationships/hyperlink" Target="https://hr.uw.edu/fedpolicy/" TargetMode="External"/><Relationship Id="rId5" Type="http://schemas.openxmlformats.org/officeDocument/2006/relationships/hyperlink" Target="https://www.washington.edu/research/or/guidance-on-new-admin-policy/" TargetMode="External"/><Relationship Id="rId4" Type="http://schemas.openxmlformats.org/officeDocument/2006/relationships/hyperlink" Target="https://www.washington.edu/provost/federal-policy-update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osp@uw.edu" TargetMode="External"/><Relationship Id="rId2" Type="http://schemas.openxmlformats.org/officeDocument/2006/relationships/hyperlink" Target="mailto:UWTOR@uw.ed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defense.gov/News/Releases/Release/Article/4045264/department-of-defense-statement-clarifying-defense-contracting/" TargetMode="External"/><Relationship Id="rId2" Type="http://schemas.openxmlformats.org/officeDocument/2006/relationships/hyperlink" Target="https://new.nsf.gov/executive-orders" TargetMode="External"/><Relationship Id="rId1" Type="http://schemas.openxmlformats.org/officeDocument/2006/relationships/slideLayout" Target="../slideLayouts/slideLayout7.xml"/><Relationship Id="rId5" Type="http://schemas.openxmlformats.org/officeDocument/2006/relationships/hyperlink" Target="https://www.washington.edu/research/wp-content/uploads/DEI-Restrictions-Domestic.pdf" TargetMode="External"/><Relationship Id="rId4" Type="http://schemas.openxmlformats.org/officeDocument/2006/relationships/hyperlink" Target="https://www.nasa.gov/nasa-global-contractor-and-grantee-community-memo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ouchpoints.app.cloud.gov/touchpoints/6e36cab2" TargetMode="External"/><Relationship Id="rId2" Type="http://schemas.openxmlformats.org/officeDocument/2006/relationships/hyperlink" Target="https://www.whitehouse.gov/presidential-actions/"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UWTOR@uw.edu"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mailto:UWTOR@uw.edu"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D0320B-5D76-3548-A45E-BF459D71FCBB}"/>
              </a:ext>
            </a:extLst>
          </p:cNvPr>
          <p:cNvSpPr txBox="1"/>
          <p:nvPr/>
        </p:nvSpPr>
        <p:spPr>
          <a:xfrm>
            <a:off x="391887" y="555546"/>
            <a:ext cx="11505362" cy="2585323"/>
          </a:xfrm>
          <a:prstGeom prst="rect">
            <a:avLst/>
          </a:prstGeom>
          <a:noFill/>
        </p:spPr>
        <p:txBody>
          <a:bodyPr wrap="square" rtlCol="0">
            <a:spAutoFit/>
          </a:bodyPr>
          <a:lstStyle/>
          <a:p>
            <a:r>
              <a:rPr lang="en-US" sz="3600" kern="100" dirty="0">
                <a:effectLst/>
                <a:latin typeface="Arial Nova" panose="020B0504020202020204" pitchFamily="34" charset="0"/>
                <a:ea typeface="Aptos" panose="020B0004020202020204" pitchFamily="34" charset="0"/>
              </a:rPr>
              <a:t>Information and update on the impact of Presidential Executive Orders on federal grants and proposals for PIs, grant managers/administrators and unit leadership with federally sponsored research projects.</a:t>
            </a:r>
          </a:p>
          <a:p>
            <a:endParaRPr lang="en-US" dirty="0"/>
          </a:p>
        </p:txBody>
      </p:sp>
      <p:sp>
        <p:nvSpPr>
          <p:cNvPr id="3" name="TextBox 2">
            <a:extLst>
              <a:ext uri="{FF2B5EF4-FFF2-40B4-BE49-F238E27FC236}">
                <a16:creationId xmlns:a16="http://schemas.microsoft.com/office/drawing/2014/main" id="{EC82F3C7-C91C-915A-2EEB-5578A0DDEC15}"/>
              </a:ext>
            </a:extLst>
          </p:cNvPr>
          <p:cNvSpPr txBox="1"/>
          <p:nvPr/>
        </p:nvSpPr>
        <p:spPr>
          <a:xfrm>
            <a:off x="4431322" y="2946155"/>
            <a:ext cx="1792478" cy="523220"/>
          </a:xfrm>
          <a:prstGeom prst="rect">
            <a:avLst/>
          </a:prstGeom>
          <a:noFill/>
        </p:spPr>
        <p:txBody>
          <a:bodyPr wrap="none" rtlCol="0">
            <a:spAutoFit/>
          </a:bodyPr>
          <a:lstStyle/>
          <a:p>
            <a:r>
              <a:rPr lang="en-US" sz="2800" dirty="0">
                <a:latin typeface="Arial Nova" panose="020B0504020202020204" pitchFamily="34" charset="0"/>
              </a:rPr>
              <a:t>1/31/2025</a:t>
            </a:r>
          </a:p>
        </p:txBody>
      </p:sp>
      <p:sp>
        <p:nvSpPr>
          <p:cNvPr id="4" name="TextBox 3">
            <a:extLst>
              <a:ext uri="{FF2B5EF4-FFF2-40B4-BE49-F238E27FC236}">
                <a16:creationId xmlns:a16="http://schemas.microsoft.com/office/drawing/2014/main" id="{336D34C1-97A9-DEC5-1EF3-D865C993273E}"/>
              </a:ext>
            </a:extLst>
          </p:cNvPr>
          <p:cNvSpPr txBox="1"/>
          <p:nvPr/>
        </p:nvSpPr>
        <p:spPr>
          <a:xfrm>
            <a:off x="3215473" y="3788228"/>
            <a:ext cx="4848379" cy="1384995"/>
          </a:xfrm>
          <a:prstGeom prst="rect">
            <a:avLst/>
          </a:prstGeom>
          <a:noFill/>
        </p:spPr>
        <p:txBody>
          <a:bodyPr wrap="none" rtlCol="0">
            <a:spAutoFit/>
          </a:bodyPr>
          <a:lstStyle/>
          <a:p>
            <a:r>
              <a:rPr lang="en-US" sz="2800" dirty="0">
                <a:latin typeface="Arial Nova" panose="020B0504020202020204" pitchFamily="34" charset="0"/>
              </a:rPr>
              <a:t>Andrew Harris – EVCAA</a:t>
            </a:r>
          </a:p>
          <a:p>
            <a:r>
              <a:rPr lang="en-US" sz="2800" dirty="0">
                <a:latin typeface="Arial Nova" panose="020B0504020202020204" pitchFamily="34" charset="0"/>
              </a:rPr>
              <a:t>Cheryl Greengrove – AVCR</a:t>
            </a:r>
          </a:p>
          <a:p>
            <a:r>
              <a:rPr lang="en-US" sz="2800" dirty="0">
                <a:latin typeface="Arial Nova" panose="020B0504020202020204" pitchFamily="34" charset="0"/>
              </a:rPr>
              <a:t>UWT Office of Research Staff</a:t>
            </a:r>
          </a:p>
        </p:txBody>
      </p:sp>
      <p:sp>
        <p:nvSpPr>
          <p:cNvPr id="5" name="TextBox 4">
            <a:extLst>
              <a:ext uri="{FF2B5EF4-FFF2-40B4-BE49-F238E27FC236}">
                <a16:creationId xmlns:a16="http://schemas.microsoft.com/office/drawing/2014/main" id="{030ACAAE-726E-B27D-14C5-B2AB2F824709}"/>
              </a:ext>
            </a:extLst>
          </p:cNvPr>
          <p:cNvSpPr txBox="1"/>
          <p:nvPr/>
        </p:nvSpPr>
        <p:spPr>
          <a:xfrm>
            <a:off x="3860396" y="5820582"/>
            <a:ext cx="2934329" cy="523220"/>
          </a:xfrm>
          <a:prstGeom prst="rect">
            <a:avLst/>
          </a:prstGeom>
          <a:noFill/>
        </p:spPr>
        <p:txBody>
          <a:bodyPr wrap="none" rtlCol="0">
            <a:spAutoFit/>
          </a:bodyPr>
          <a:lstStyle/>
          <a:p>
            <a:r>
              <a:rPr lang="en-US" sz="2800" dirty="0">
                <a:solidFill>
                  <a:srgbClr val="FF0000"/>
                </a:solidFill>
                <a:latin typeface="Arial Nova" panose="020B0504020202020204" pitchFamily="34" charset="0"/>
              </a:rPr>
              <a:t>UWTOR@uw.edu</a:t>
            </a:r>
          </a:p>
        </p:txBody>
      </p:sp>
    </p:spTree>
    <p:extLst>
      <p:ext uri="{BB962C8B-B14F-4D97-AF65-F5344CB8AC3E}">
        <p14:creationId xmlns:p14="http://schemas.microsoft.com/office/powerpoint/2010/main" val="2193312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88A53C-DD64-DA9C-5DB1-9984B3FCECAC}"/>
              </a:ext>
            </a:extLst>
          </p:cNvPr>
          <p:cNvSpPr txBox="1"/>
          <p:nvPr/>
        </p:nvSpPr>
        <p:spPr>
          <a:xfrm>
            <a:off x="895978" y="-30144"/>
            <a:ext cx="10400043" cy="6976269"/>
          </a:xfrm>
          <a:prstGeom prst="rect">
            <a:avLst/>
          </a:prstGeom>
          <a:noFill/>
        </p:spPr>
        <p:txBody>
          <a:bodyPr wrap="square" rtlCol="0">
            <a:spAutoFit/>
          </a:bodyPr>
          <a:lstStyle/>
          <a:p>
            <a:pPr marL="0" marR="0">
              <a:spcAft>
                <a:spcPts val="800"/>
              </a:spcAft>
            </a:pPr>
            <a:r>
              <a:rPr lang="en-US" sz="2400" kern="100" dirty="0">
                <a:effectLst/>
                <a:latin typeface="Arial Nova" panose="020B0504020202020204" pitchFamily="34" charset="0"/>
                <a:ea typeface="Aptos" panose="020B0004020202020204" pitchFamily="34" charset="0"/>
              </a:rPr>
              <a:t>Key websites for tracking changes to Federally Funded Research Grants &amp; Proposals &amp; guidance resources for implementing responses to remain in compliance with Federal Regulations</a:t>
            </a:r>
          </a:p>
          <a:p>
            <a:pPr marL="0" marR="0" algn="ctr">
              <a:spcAft>
                <a:spcPts val="800"/>
              </a:spcAft>
            </a:pPr>
            <a:r>
              <a:rPr lang="en-US" sz="2400" b="1" kern="100" dirty="0">
                <a:effectLst/>
                <a:latin typeface="Arial Nova" panose="020B0504020202020204" pitchFamily="34" charset="0"/>
                <a:ea typeface="Aptos" panose="020B0004020202020204" pitchFamily="34" charset="0"/>
              </a:rPr>
              <a:t>WHERE TO GET UP TO DATE INFORMATION</a:t>
            </a:r>
          </a:p>
          <a:p>
            <a:pPr marL="0" marR="0">
              <a:spcAft>
                <a:spcPts val="800"/>
              </a:spcAft>
            </a:pPr>
            <a:r>
              <a:rPr lang="en-US" sz="2000" kern="100" dirty="0">
                <a:effectLst/>
                <a:latin typeface="Arial Nova" panose="020B0504020202020204" pitchFamily="34" charset="0"/>
                <a:ea typeface="Aptos" panose="020B0004020202020204" pitchFamily="34" charset="0"/>
              </a:rPr>
              <a:t>TRACKING </a:t>
            </a:r>
          </a:p>
          <a:p>
            <a:pPr marL="0" marR="0">
              <a:spcAft>
                <a:spcPts val="800"/>
              </a:spcAft>
            </a:pPr>
            <a:r>
              <a:rPr lang="en-US" sz="2000" kern="100" dirty="0">
                <a:effectLst/>
                <a:latin typeface="Arial Nova" panose="020B0504020202020204" pitchFamily="34" charset="0"/>
                <a:ea typeface="Aptos" panose="020B0004020202020204" pitchFamily="34" charset="0"/>
              </a:rPr>
              <a:t>UWT Office of Research</a:t>
            </a:r>
          </a:p>
          <a:p>
            <a:pPr marL="0" marR="0">
              <a:spcAft>
                <a:spcPts val="800"/>
              </a:spcAft>
            </a:pPr>
            <a:r>
              <a:rPr lang="en-US" sz="2000" kern="100" dirty="0">
                <a:effectLst/>
                <a:latin typeface="Arial Nova" panose="020B0504020202020204" pitchFamily="34" charset="0"/>
                <a:ea typeface="Aptos" panose="020B0004020202020204" pitchFamily="34" charset="0"/>
                <a:hlinkClick r:id="rId2"/>
              </a:rPr>
              <a:t>https://www.tacoma.uw.edu/or</a:t>
            </a:r>
            <a:endParaRPr lang="en-US" sz="2000" kern="100" dirty="0">
              <a:latin typeface="Arial Nova" panose="020B0504020202020204" pitchFamily="34" charset="0"/>
              <a:ea typeface="Aptos" panose="020B0004020202020204" pitchFamily="34" charset="0"/>
            </a:endParaRPr>
          </a:p>
          <a:p>
            <a:pPr marL="0" marR="0">
              <a:spcAft>
                <a:spcPts val="800"/>
              </a:spcAft>
            </a:pPr>
            <a:r>
              <a:rPr lang="en-US" sz="2000" kern="100" dirty="0">
                <a:latin typeface="Arial Nova" panose="020B0504020202020204" pitchFamily="34" charset="0"/>
                <a:ea typeface="Aptos" panose="020B0004020202020204" pitchFamily="34" charset="0"/>
              </a:rPr>
              <a:t>Links to</a:t>
            </a:r>
            <a:endParaRPr lang="en-US" sz="2000" kern="100" dirty="0">
              <a:effectLst/>
              <a:latin typeface="Arial Nova" panose="020B0504020202020204" pitchFamily="34" charset="0"/>
              <a:ea typeface="Aptos" panose="020B0004020202020204" pitchFamily="34" charset="0"/>
            </a:endParaRPr>
          </a:p>
          <a:p>
            <a:pPr marL="0" marR="0">
              <a:spcAft>
                <a:spcPts val="800"/>
              </a:spcAft>
            </a:pPr>
            <a:r>
              <a:rPr lang="en-US" sz="2000" kern="100" dirty="0">
                <a:effectLst/>
                <a:latin typeface="Arial Nova" panose="020B0504020202020204" pitchFamily="34" charset="0"/>
                <a:ea typeface="Aptos" panose="020B0004020202020204" pitchFamily="34" charset="0"/>
              </a:rPr>
              <a:t>UW Seattle Office of Research </a:t>
            </a:r>
          </a:p>
          <a:p>
            <a:pPr marL="0" marR="0">
              <a:spcAft>
                <a:spcPts val="800"/>
              </a:spcAft>
            </a:pPr>
            <a:r>
              <a:rPr lang="en-US" sz="2000" kern="100" dirty="0">
                <a:latin typeface="Arial Nova" panose="020B0504020202020204" pitchFamily="34" charset="0"/>
                <a:ea typeface="Aptos" panose="020B0004020202020204" pitchFamily="34" charset="0"/>
                <a:hlinkClick r:id="rId3"/>
              </a:rPr>
              <a:t>https://www.washington.edu/research/</a:t>
            </a:r>
            <a:endParaRPr lang="en-US" sz="2000" kern="100" dirty="0">
              <a:latin typeface="Arial Nova" panose="020B0504020202020204" pitchFamily="34" charset="0"/>
              <a:ea typeface="Aptos" panose="020B0004020202020204" pitchFamily="34" charset="0"/>
            </a:endParaRPr>
          </a:p>
          <a:p>
            <a:pPr marL="0" marR="0">
              <a:spcAft>
                <a:spcPts val="800"/>
              </a:spcAft>
            </a:pPr>
            <a:r>
              <a:rPr lang="en-US" sz="2000" kern="100" dirty="0">
                <a:effectLst/>
                <a:latin typeface="Arial Nova" panose="020B0504020202020204" pitchFamily="34" charset="0"/>
                <a:ea typeface="Aptos" panose="020B0004020202020204" pitchFamily="34" charset="0"/>
              </a:rPr>
              <a:t>Links to centrally maintained updates</a:t>
            </a:r>
            <a:endParaRPr lang="en-US" sz="2000" u="sng" kern="100" dirty="0">
              <a:solidFill>
                <a:srgbClr val="467886"/>
              </a:solidFill>
              <a:latin typeface="Arial Nova" panose="020B0504020202020204" pitchFamily="34" charset="0"/>
              <a:ea typeface="Aptos" panose="020B0004020202020204" pitchFamily="34" charset="0"/>
              <a:hlinkClick r:id="rId4"/>
            </a:endParaRPr>
          </a:p>
          <a:p>
            <a:pPr>
              <a:spcAft>
                <a:spcPts val="800"/>
              </a:spcAft>
            </a:pPr>
            <a:r>
              <a:rPr lang="en-US" sz="2000" u="sng" kern="100" dirty="0">
                <a:solidFill>
                  <a:srgbClr val="467886"/>
                </a:solidFill>
                <a:effectLst/>
                <a:latin typeface="Arial Nova" panose="020B0504020202020204" pitchFamily="34" charset="0"/>
                <a:ea typeface="Aptos" panose="020B0004020202020204" pitchFamily="34" charset="0"/>
                <a:hlinkClick r:id="rId5"/>
              </a:rPr>
              <a:t>https://www.washington.edu/research/or/guidance-on-new-admin-policy/</a:t>
            </a:r>
            <a:endParaRPr lang="en-US" sz="2000" u="sng" kern="100" dirty="0">
              <a:solidFill>
                <a:srgbClr val="467886"/>
              </a:solidFill>
              <a:effectLst/>
              <a:latin typeface="Arial Nova" panose="020B0504020202020204" pitchFamily="34" charset="0"/>
              <a:ea typeface="Aptos" panose="020B0004020202020204" pitchFamily="34" charset="0"/>
            </a:endParaRPr>
          </a:p>
          <a:p>
            <a:pPr>
              <a:spcAft>
                <a:spcPts val="800"/>
              </a:spcAft>
            </a:pPr>
            <a:r>
              <a:rPr lang="en-US" sz="2000" kern="100" dirty="0">
                <a:effectLst/>
                <a:latin typeface="Arial Nova" panose="020B0504020202020204" pitchFamily="34" charset="0"/>
                <a:ea typeface="Aptos" panose="020B0004020202020204" pitchFamily="34" charset="0"/>
              </a:rPr>
              <a:t>Federal policy updates – centrally maintained updates</a:t>
            </a:r>
          </a:p>
          <a:p>
            <a:pPr>
              <a:spcAft>
                <a:spcPts val="800"/>
              </a:spcAft>
            </a:pPr>
            <a:r>
              <a:rPr lang="en-US" sz="2000" u="sng" kern="100" dirty="0">
                <a:solidFill>
                  <a:srgbClr val="467886"/>
                </a:solidFill>
                <a:effectLst/>
                <a:latin typeface="Arial Nova" panose="020B0504020202020204" pitchFamily="34" charset="0"/>
                <a:ea typeface="Aptos" panose="020B0004020202020204" pitchFamily="34" charset="0"/>
                <a:hlinkClick r:id="rId4"/>
              </a:rPr>
              <a:t>https://www.washington.edu/provost/federal-policy-updates/</a:t>
            </a:r>
            <a:endParaRPr lang="en-US" sz="2000" u="sng" kern="100" dirty="0">
              <a:solidFill>
                <a:srgbClr val="467886"/>
              </a:solidFill>
              <a:effectLst/>
              <a:latin typeface="Arial Nova" panose="020B0504020202020204" pitchFamily="34" charset="0"/>
              <a:ea typeface="Aptos" panose="020B0004020202020204" pitchFamily="34" charset="0"/>
            </a:endParaRPr>
          </a:p>
          <a:p>
            <a:pPr>
              <a:spcAft>
                <a:spcPts val="800"/>
              </a:spcAft>
            </a:pPr>
            <a:endParaRPr lang="en-US" sz="2000" u="sng" kern="100" dirty="0">
              <a:solidFill>
                <a:srgbClr val="467886"/>
              </a:solidFill>
              <a:latin typeface="Arial Nova" panose="020B0504020202020204" pitchFamily="34" charset="0"/>
              <a:ea typeface="Aptos" panose="020B0004020202020204" pitchFamily="34" charset="0"/>
            </a:endParaRPr>
          </a:p>
          <a:p>
            <a:pPr>
              <a:spcAft>
                <a:spcPts val="800"/>
              </a:spcAft>
            </a:pPr>
            <a:r>
              <a:rPr lang="en-US" kern="100" dirty="0">
                <a:latin typeface="Arial" panose="020B0604020202020204" pitchFamily="34" charset="0"/>
                <a:ea typeface="Aptos" panose="020B0004020202020204" pitchFamily="34" charset="0"/>
                <a:cs typeface="Arial" panose="020B0604020202020204" pitchFamily="34" charset="0"/>
              </a:rPr>
              <a:t>UW HR</a:t>
            </a:r>
            <a:r>
              <a:rPr lang="en-US" sz="1800" kern="100" dirty="0">
                <a:effectLst/>
                <a:latin typeface="Arial" panose="020B0604020202020204" pitchFamily="34" charset="0"/>
                <a:ea typeface="Aptos" panose="020B0004020202020204" pitchFamily="34" charset="0"/>
                <a:cs typeface="Arial" panose="020B0604020202020204" pitchFamily="34" charset="0"/>
              </a:rPr>
              <a:t> website with some resources related to Federal policy changes: </a:t>
            </a:r>
          </a:p>
          <a:p>
            <a:pPr>
              <a:spcAft>
                <a:spcPts val="800"/>
              </a:spcAft>
            </a:pPr>
            <a:r>
              <a:rPr lang="en-US" sz="1800"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6"/>
              </a:rPr>
              <a:t>https://hr.uw.edu/fedpolicy/</a:t>
            </a:r>
            <a:r>
              <a:rPr lang="en-US" sz="2000" kern="100" dirty="0">
                <a:effectLst/>
                <a:latin typeface="Arial" panose="020B0604020202020204" pitchFamily="34" charset="0"/>
                <a:ea typeface="Aptos" panose="020B0004020202020204" pitchFamily="34" charset="0"/>
                <a:cs typeface="Arial" panose="020B0604020202020204" pitchFamily="34" charset="0"/>
              </a:rPr>
              <a:t> </a:t>
            </a:r>
          </a:p>
        </p:txBody>
      </p:sp>
    </p:spTree>
    <p:extLst>
      <p:ext uri="{BB962C8B-B14F-4D97-AF65-F5344CB8AC3E}">
        <p14:creationId xmlns:p14="http://schemas.microsoft.com/office/powerpoint/2010/main" val="3617601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678D66-6008-33CB-A5E1-9912315535C5}"/>
              </a:ext>
            </a:extLst>
          </p:cNvPr>
          <p:cNvSpPr txBox="1"/>
          <p:nvPr/>
        </p:nvSpPr>
        <p:spPr>
          <a:xfrm>
            <a:off x="0" y="0"/>
            <a:ext cx="12192000" cy="6063198"/>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What PIs need to do:</a:t>
            </a:r>
          </a:p>
          <a:p>
            <a:endParaRPr lang="en-US" dirty="0"/>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Watch email </a:t>
            </a:r>
            <a:r>
              <a:rPr lang="en-US" dirty="0">
                <a:latin typeface="Arial" panose="020B0604020202020204" pitchFamily="34" charset="0"/>
                <a:cs typeface="Arial" panose="020B0604020202020204" pitchFamily="34" charset="0"/>
              </a:rPr>
              <a:t>for any communications from Agency Program Officer</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If receive a communication from an agency program officer about a specific grant or proposal please send the communication to your Dean and </a:t>
            </a:r>
            <a:r>
              <a:rPr lang="en-US" dirty="0">
                <a:latin typeface="Arial" panose="020B0604020202020204" pitchFamily="34" charset="0"/>
                <a:cs typeface="Arial" panose="020B0604020202020204" pitchFamily="34" charset="0"/>
                <a:hlinkClick r:id="rId2"/>
              </a:rPr>
              <a:t>UWTOR@uw.edu</a:t>
            </a:r>
            <a:r>
              <a:rPr lang="en-US" dirty="0">
                <a:latin typeface="Arial" panose="020B0604020202020204" pitchFamily="34" charset="0"/>
                <a:cs typeface="Arial" panose="020B0604020202020204" pitchFamily="34" charset="0"/>
              </a:rPr>
              <a:t> so we can track, answer questions, route accordingly, and/or set up a MOD if necessary in UW grant system.</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If receive an agency communication related to </a:t>
            </a:r>
            <a:r>
              <a:rPr lang="en-US" b="1" dirty="0">
                <a:latin typeface="Arial" panose="020B0604020202020204" pitchFamily="34" charset="0"/>
                <a:cs typeface="Arial" panose="020B0604020202020204" pitchFamily="34" charset="0"/>
              </a:rPr>
              <a:t>suspend or stop work orders associated with a specific award, or request for attestation </a:t>
            </a:r>
            <a:r>
              <a:rPr lang="en-US" dirty="0">
                <a:latin typeface="Arial" panose="020B0604020202020204" pitchFamily="34" charset="0"/>
                <a:cs typeface="Arial" panose="020B0604020202020204" pitchFamily="34" charset="0"/>
              </a:rPr>
              <a:t>please send it to your Dean’s office, </a:t>
            </a:r>
            <a:r>
              <a:rPr lang="en-US" dirty="0">
                <a:latin typeface="Arial" panose="020B0604020202020204" pitchFamily="34" charset="0"/>
                <a:cs typeface="Arial" panose="020B0604020202020204" pitchFamily="34" charset="0"/>
                <a:hlinkClick r:id="rId3"/>
              </a:rPr>
              <a:t>osp@uw.edu</a:t>
            </a:r>
            <a:r>
              <a:rPr lang="en-US" dirty="0">
                <a:latin typeface="Arial" panose="020B0604020202020204" pitchFamily="34" charset="0"/>
                <a:cs typeface="Arial" panose="020B0604020202020204" pitchFamily="34" charset="0"/>
              </a:rPr>
              <a:t> , the UWT Office of Research at </a:t>
            </a:r>
            <a:r>
              <a:rPr lang="en-US" dirty="0">
                <a:latin typeface="Arial" panose="020B0604020202020204" pitchFamily="34" charset="0"/>
                <a:cs typeface="Arial" panose="020B0604020202020204" pitchFamily="34" charset="0"/>
                <a:hlinkClick r:id="rId2"/>
              </a:rPr>
              <a:t>UWTOR@uw.edu</a:t>
            </a:r>
            <a:r>
              <a:rPr lang="en-US"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Unless PI has received a stop work or change order, please consider it business as usual for activity on PI federal awards.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Proposals can continue to be submitted through UWT Office of Research to OSP. All federal agency submission systems are operational at this time. Check your funding announcement for any revisions or updates, including the opportunity expiration date. Consider signing up for alerts from federal agencies or sponsors.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Submit any technical reports that are due for their grant funded projects so that required reporting is not delinquent.</a:t>
            </a:r>
          </a:p>
          <a:p>
            <a:endParaRPr lang="en-US" dirty="0"/>
          </a:p>
        </p:txBody>
      </p:sp>
    </p:spTree>
    <p:extLst>
      <p:ext uri="{BB962C8B-B14F-4D97-AF65-F5344CB8AC3E}">
        <p14:creationId xmlns:p14="http://schemas.microsoft.com/office/powerpoint/2010/main" val="4167997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63AFD1-5D0E-5604-0A2C-BDCAE7C9F359}"/>
              </a:ext>
            </a:extLst>
          </p:cNvPr>
          <p:cNvSpPr txBox="1"/>
          <p:nvPr/>
        </p:nvSpPr>
        <p:spPr>
          <a:xfrm>
            <a:off x="663191" y="1708219"/>
            <a:ext cx="11023041" cy="4893647"/>
          </a:xfrm>
          <a:prstGeom prst="rect">
            <a:avLst/>
          </a:prstGeom>
          <a:noFill/>
        </p:spPr>
        <p:txBody>
          <a:bodyPr wrap="square" rtlCol="0">
            <a:spAutoFit/>
          </a:bodyPr>
          <a:lstStyle/>
          <a:p>
            <a:r>
              <a:rPr lang="en-US" sz="2400" dirty="0">
                <a:latin typeface="Arial Nova" panose="020B0504020202020204" pitchFamily="34" charset="0"/>
              </a:rPr>
              <a:t>NSF: </a:t>
            </a:r>
          </a:p>
          <a:p>
            <a:r>
              <a:rPr lang="en-US" sz="2400" dirty="0">
                <a:latin typeface="Arial Nova" panose="020B0504020202020204" pitchFamily="34" charset="0"/>
                <a:hlinkClick r:id="rId2"/>
              </a:rPr>
              <a:t>https://new.nsf.gov/executive-orders</a:t>
            </a:r>
            <a:endParaRPr lang="en-US" sz="2400" dirty="0">
              <a:latin typeface="Arial Nova" panose="020B0504020202020204" pitchFamily="34" charset="0"/>
            </a:endParaRPr>
          </a:p>
          <a:p>
            <a:r>
              <a:rPr lang="en-US" sz="2400" dirty="0">
                <a:latin typeface="Arial Nova" panose="020B0504020202020204" pitchFamily="34" charset="0"/>
              </a:rPr>
              <a:t>DoD: </a:t>
            </a:r>
            <a:r>
              <a:rPr lang="en-US" sz="2400" dirty="0">
                <a:latin typeface="Arial Nova" panose="020B0504020202020204" pitchFamily="34" charset="0"/>
                <a:hlinkClick r:id="rId3"/>
              </a:rPr>
              <a:t>https://www.defense.gov/News/Releases/Release/Article/4045264/department-of-defense-statement-clarifying-defense-contracting/</a:t>
            </a:r>
            <a:endParaRPr lang="en-US" sz="2400" dirty="0">
              <a:latin typeface="Arial Nova" panose="020B0504020202020204" pitchFamily="34" charset="0"/>
            </a:endParaRPr>
          </a:p>
          <a:p>
            <a:r>
              <a:rPr lang="en-US" sz="2400" dirty="0">
                <a:latin typeface="Arial Nova" panose="020B0504020202020204" pitchFamily="34" charset="0"/>
              </a:rPr>
              <a:t>NASA: </a:t>
            </a:r>
            <a:r>
              <a:rPr lang="en-US" sz="2400" dirty="0">
                <a:latin typeface="Arial Nova" panose="020B0504020202020204" pitchFamily="34" charset="0"/>
                <a:hlinkClick r:id="rId4"/>
              </a:rPr>
              <a:t>https://www.nasa.gov/nasa-global-contractor-and-grantee-community-memos/</a:t>
            </a:r>
            <a:endParaRPr lang="en-US" sz="2400" dirty="0">
              <a:latin typeface="Arial Nova" panose="020B0504020202020204" pitchFamily="34" charset="0"/>
            </a:endParaRPr>
          </a:p>
          <a:p>
            <a:r>
              <a:rPr lang="en-US" sz="2400" dirty="0">
                <a:latin typeface="Arial Nova" panose="020B0504020202020204" pitchFamily="34" charset="0"/>
              </a:rPr>
              <a:t>CDC: </a:t>
            </a:r>
            <a:r>
              <a:rPr lang="en-US" sz="2400" dirty="0">
                <a:latin typeface="Arial Nova" panose="020B0504020202020204" pitchFamily="34" charset="0"/>
                <a:hlinkClick r:id="rId5"/>
              </a:rPr>
              <a:t>https://www.washington.edu/research/wp-content/uploads/DEI-Restrictions-Domestic.pdf</a:t>
            </a:r>
            <a:endParaRPr lang="en-US" sz="2400" dirty="0">
              <a:latin typeface="Arial Nova" panose="020B0504020202020204" pitchFamily="34" charset="0"/>
            </a:endParaRPr>
          </a:p>
          <a:p>
            <a:r>
              <a:rPr lang="en-US" sz="2400" dirty="0">
                <a:latin typeface="Arial Nova" panose="020B0504020202020204" pitchFamily="34" charset="0"/>
              </a:rPr>
              <a:t>DHHS (NIH) – Communication &amp; Travel Freeze</a:t>
            </a:r>
          </a:p>
          <a:p>
            <a:r>
              <a:rPr lang="en-US" sz="2400" dirty="0">
                <a:latin typeface="Arial Nova" panose="020B0504020202020204" pitchFamily="34" charset="0"/>
              </a:rPr>
              <a:t>DOE - The Federal Department of Energy Office of Science is immediately ending the requirement for Promoting Inclusive and Equitable Research (PIER) Plans in any proposal submitted to the Office of Science. </a:t>
            </a:r>
          </a:p>
        </p:txBody>
      </p:sp>
      <p:sp>
        <p:nvSpPr>
          <p:cNvPr id="3" name="TextBox 2">
            <a:extLst>
              <a:ext uri="{FF2B5EF4-FFF2-40B4-BE49-F238E27FC236}">
                <a16:creationId xmlns:a16="http://schemas.microsoft.com/office/drawing/2014/main" id="{B528268D-5D4C-D377-36CE-7600EEBF7EDF}"/>
              </a:ext>
            </a:extLst>
          </p:cNvPr>
          <p:cNvSpPr txBox="1"/>
          <p:nvPr/>
        </p:nvSpPr>
        <p:spPr>
          <a:xfrm>
            <a:off x="2997431" y="502418"/>
            <a:ext cx="5775107" cy="646331"/>
          </a:xfrm>
          <a:prstGeom prst="rect">
            <a:avLst/>
          </a:prstGeom>
          <a:noFill/>
        </p:spPr>
        <p:txBody>
          <a:bodyPr wrap="none" rtlCol="0">
            <a:spAutoFit/>
          </a:bodyPr>
          <a:lstStyle/>
          <a:p>
            <a:r>
              <a:rPr lang="en-US" sz="3600" dirty="0">
                <a:latin typeface="Arial Nova" panose="020B0504020202020204" pitchFamily="34" charset="0"/>
              </a:rPr>
              <a:t>Specific Agency Guidelines</a:t>
            </a:r>
          </a:p>
        </p:txBody>
      </p:sp>
    </p:spTree>
    <p:extLst>
      <p:ext uri="{BB962C8B-B14F-4D97-AF65-F5344CB8AC3E}">
        <p14:creationId xmlns:p14="http://schemas.microsoft.com/office/powerpoint/2010/main" val="3424106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84C049E-A64F-3795-3C80-747EA0F5A5F1}"/>
              </a:ext>
            </a:extLst>
          </p:cNvPr>
          <p:cNvSpPr txBox="1"/>
          <p:nvPr/>
        </p:nvSpPr>
        <p:spPr>
          <a:xfrm>
            <a:off x="844062" y="321547"/>
            <a:ext cx="10942653" cy="6247864"/>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Message to the NSF principal investigator community</a:t>
            </a:r>
          </a:p>
          <a:p>
            <a:r>
              <a:rPr lang="en-US" sz="2000" b="1" dirty="0">
                <a:latin typeface="Arial" panose="020B0604020202020204" pitchFamily="34" charset="0"/>
                <a:cs typeface="Arial" panose="020B0604020202020204" pitchFamily="34" charset="0"/>
              </a:rPr>
              <a:t>Jan. 29, 2025</a:t>
            </a:r>
          </a:p>
          <a:p>
            <a:endParaRPr lang="en-US" sz="2000" b="1"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Our top priority is resuming our funding actions and services to the research community and our stakeholders. We are working expeditiously to conduct a comprehensive review of our projects, programs and activities to be compliant with the existing executive orders.</a:t>
            </a:r>
          </a:p>
          <a:p>
            <a:r>
              <a:rPr lang="en-US" sz="2000" dirty="0">
                <a:latin typeface="Arial" panose="020B0604020202020204" pitchFamily="34" charset="0"/>
                <a:cs typeface="Arial" panose="020B0604020202020204" pitchFamily="34" charset="0"/>
              </a:rPr>
              <a:t>We will continue to try and communicate with you as these changes are happening in real time.</a:t>
            </a:r>
          </a:p>
          <a:p>
            <a:r>
              <a:rPr lang="en-US" sz="2000" dirty="0">
                <a:latin typeface="Arial" panose="020B0604020202020204" pitchFamily="34" charset="0"/>
                <a:cs typeface="Arial" panose="020B0604020202020204" pitchFamily="34" charset="0"/>
              </a:rPr>
              <a:t>All NSF grantees must comply with these executive orders, and any other relevant executive orders issued, by ceasing all non-compliant grant and award activities. Executive orders are posted at </a:t>
            </a:r>
            <a:r>
              <a:rPr lang="en-US" sz="2000" dirty="0">
                <a:latin typeface="Arial" panose="020B0604020202020204" pitchFamily="34" charset="0"/>
                <a:cs typeface="Arial" panose="020B0604020202020204" pitchFamily="34" charset="0"/>
                <a:hlinkClick r:id="rId2" tooltip="https://www.whitehouse.gov/presidential-actions/"/>
              </a:rPr>
              <a:t>whitehouse.gov/presidential-actions</a:t>
            </a:r>
            <a:r>
              <a:rPr lang="en-US" sz="2000" dirty="0">
                <a:latin typeface="Arial" panose="020B0604020202020204" pitchFamily="34" charset="0"/>
                <a:cs typeface="Arial" panose="020B0604020202020204" pitchFamily="34" charset="0"/>
              </a:rPr>
              <a:t>. In particular, this may include, but is not limited to conferences, trainings, workshops, considerations for staffing and participant selection, and any other grant activity that uses or promotes the use of diversity, equity, inclusion and accessibility (DEIA) principles and frameworks or violates federal anti-discrimination laws.</a:t>
            </a:r>
          </a:p>
          <a:p>
            <a:r>
              <a:rPr lang="en-US" sz="2000" dirty="0">
                <a:latin typeface="Arial" panose="020B0604020202020204" pitchFamily="34" charset="0"/>
                <a:cs typeface="Arial" panose="020B0604020202020204" pitchFamily="34" charset="0"/>
              </a:rPr>
              <a:t>Please work with your institutional research office to assist you in complying with the executive orders. You can also direct your questions through </a:t>
            </a:r>
            <a:r>
              <a:rPr lang="en-US" sz="2000" dirty="0">
                <a:latin typeface="Arial" panose="020B0604020202020204" pitchFamily="34" charset="0"/>
                <a:cs typeface="Arial" panose="020B0604020202020204" pitchFamily="34" charset="0"/>
                <a:hlinkClick r:id="rId3" tooltip="https://touchpoints.app.cloud.gov/touchpoints/6e36cab2"/>
              </a:rPr>
              <a:t>this webform</a:t>
            </a:r>
            <a:r>
              <a:rPr lang="en-US" sz="2000" dirty="0">
                <a:latin typeface="Arial" panose="020B0604020202020204" pitchFamily="34" charset="0"/>
                <a:cs typeface="Arial" panose="020B0604020202020204" pitchFamily="34" charset="0"/>
              </a:rPr>
              <a:t>. We are receiving a large volume of submissions, and we will not be able to respond individually. As we collect your questions, we will compile and post frequently asked questions (FAQs) on this page. Please check back regularly to access these FAQs.</a:t>
            </a:r>
          </a:p>
          <a:p>
            <a:r>
              <a:rPr lang="en-US" sz="2000" dirty="0">
                <a:latin typeface="Arial" panose="020B0604020202020204" pitchFamily="34" charset="0"/>
                <a:cs typeface="Arial" panose="020B0604020202020204" pitchFamily="34" charset="0"/>
              </a:rPr>
              <a:t>Thank you for your work advancing science, engineering, technology and innovation for our nation.</a:t>
            </a:r>
          </a:p>
        </p:txBody>
      </p:sp>
    </p:spTree>
    <p:extLst>
      <p:ext uri="{BB962C8B-B14F-4D97-AF65-F5344CB8AC3E}">
        <p14:creationId xmlns:p14="http://schemas.microsoft.com/office/powerpoint/2010/main" val="377661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365244-FDB2-4C00-15FE-BD8D46735205}"/>
              </a:ext>
            </a:extLst>
          </p:cNvPr>
          <p:cNvSpPr txBox="1"/>
          <p:nvPr/>
        </p:nvSpPr>
        <p:spPr>
          <a:xfrm>
            <a:off x="1024932" y="1457011"/>
            <a:ext cx="11167068" cy="3077766"/>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NSF Grants</a:t>
            </a:r>
          </a:p>
          <a:p>
            <a:endParaRPr lang="en-US"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If you have questions about your NSF grant you can either email the NSF Program Officer directly &amp; CC UWTOR@uw.edu or</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Send your questions to </a:t>
            </a:r>
            <a:r>
              <a:rPr lang="en-US" sz="2400" dirty="0">
                <a:latin typeface="Arial" panose="020B0604020202020204" pitchFamily="34" charset="0"/>
                <a:cs typeface="Arial" panose="020B0604020202020204" pitchFamily="34" charset="0"/>
                <a:hlinkClick r:id="rId2"/>
              </a:rPr>
              <a:t>UWTOR@uw.edu</a:t>
            </a:r>
            <a:r>
              <a:rPr lang="en-US" sz="2400" dirty="0">
                <a:latin typeface="Arial" panose="020B0604020202020204" pitchFamily="34" charset="0"/>
                <a:cs typeface="Arial" panose="020B0604020202020204" pitchFamily="34" charset="0"/>
              </a:rPr>
              <a:t> and we will submit questions in batches to the NSF via the webpage form they posted 1/29/25 to address recent federal policy changes.</a:t>
            </a:r>
          </a:p>
        </p:txBody>
      </p:sp>
    </p:spTree>
    <p:extLst>
      <p:ext uri="{BB962C8B-B14F-4D97-AF65-F5344CB8AC3E}">
        <p14:creationId xmlns:p14="http://schemas.microsoft.com/office/powerpoint/2010/main" val="4021094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A6A90BB-2467-F11E-98AB-0AA45230FAD0}"/>
              </a:ext>
            </a:extLst>
          </p:cNvPr>
          <p:cNvSpPr txBox="1"/>
          <p:nvPr/>
        </p:nvSpPr>
        <p:spPr>
          <a:xfrm>
            <a:off x="1507254" y="1145512"/>
            <a:ext cx="8862530" cy="1077218"/>
          </a:xfrm>
          <a:prstGeom prst="rect">
            <a:avLst/>
          </a:prstGeom>
          <a:noFill/>
        </p:spPr>
        <p:txBody>
          <a:bodyPr wrap="square" rtlCol="0">
            <a:spAutoFit/>
          </a:bodyPr>
          <a:lstStyle/>
          <a:p>
            <a:pPr algn="ctr"/>
            <a:r>
              <a:rPr lang="en-US" sz="3200" dirty="0">
                <a:latin typeface="Arial" panose="020B0604020202020204" pitchFamily="34" charset="0"/>
                <a:cs typeface="Arial" panose="020B0604020202020204" pitchFamily="34" charset="0"/>
              </a:rPr>
              <a:t>If you have questions, please contact the </a:t>
            </a:r>
          </a:p>
          <a:p>
            <a:pPr algn="ctr"/>
            <a:r>
              <a:rPr lang="en-US" sz="3200" dirty="0">
                <a:latin typeface="Arial" panose="020B0604020202020204" pitchFamily="34" charset="0"/>
                <a:cs typeface="Arial" panose="020B0604020202020204" pitchFamily="34" charset="0"/>
              </a:rPr>
              <a:t>UWT Office of Research at </a:t>
            </a:r>
            <a:r>
              <a:rPr lang="en-US" sz="3200" dirty="0">
                <a:latin typeface="Arial" panose="020B0604020202020204" pitchFamily="34" charset="0"/>
                <a:cs typeface="Arial" panose="020B0604020202020204" pitchFamily="34" charset="0"/>
                <a:hlinkClick r:id="rId2"/>
              </a:rPr>
              <a:t>UWTOR@uw.edu</a:t>
            </a:r>
            <a:r>
              <a:rPr lang="en-US" sz="3200" dirty="0">
                <a:latin typeface="Arial" panose="020B0604020202020204" pitchFamily="34" charset="0"/>
                <a:cs typeface="Arial" panose="020B0604020202020204" pitchFamily="34" charset="0"/>
              </a:rPr>
              <a:t> </a:t>
            </a:r>
          </a:p>
        </p:txBody>
      </p:sp>
      <p:sp>
        <p:nvSpPr>
          <p:cNvPr id="3" name="TextBox 2">
            <a:extLst>
              <a:ext uri="{FF2B5EF4-FFF2-40B4-BE49-F238E27FC236}">
                <a16:creationId xmlns:a16="http://schemas.microsoft.com/office/drawing/2014/main" id="{B5E87BDA-96EA-5A76-2E0F-D1D862C8AF00}"/>
              </a:ext>
            </a:extLst>
          </p:cNvPr>
          <p:cNvSpPr txBox="1"/>
          <p:nvPr/>
        </p:nvSpPr>
        <p:spPr>
          <a:xfrm>
            <a:off x="1262742" y="3509387"/>
            <a:ext cx="9666516" cy="1938992"/>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We will be helping to track grant &amp; proposal communications received, answering questions where possible, creating MODS in UW Grant &amp; Proposal where necessary &amp; working with PIs on next steps.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UWT Office of Research will keep campus updated as we know more.</a:t>
            </a:r>
          </a:p>
        </p:txBody>
      </p:sp>
    </p:spTree>
    <p:extLst>
      <p:ext uri="{BB962C8B-B14F-4D97-AF65-F5344CB8AC3E}">
        <p14:creationId xmlns:p14="http://schemas.microsoft.com/office/powerpoint/2010/main" val="18679550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118</TotalTime>
  <Words>882</Words>
  <Application>Microsoft Office PowerPoint</Application>
  <PresentationFormat>Widescreen</PresentationFormat>
  <Paragraphs>60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Arial Nova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Cheryl L. Greengrove</dc:creator>
  <cp:lastModifiedBy>Cheryl L. Greengrove</cp:lastModifiedBy>
  <cp:revision>10</cp:revision>
  <dcterms:created xsi:type="dcterms:W3CDTF">2025-01-31T16:19:31Z</dcterms:created>
  <dcterms:modified xsi:type="dcterms:W3CDTF">2025-01-31T22:59:49Z</dcterms:modified>
</cp:coreProperties>
</file>